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7"/>
  </p:notesMasterIdLst>
  <p:sldIdLst>
    <p:sldId id="313" r:id="rId5"/>
    <p:sldId id="324" r:id="rId6"/>
    <p:sldId id="321" r:id="rId7"/>
    <p:sldId id="326" r:id="rId8"/>
    <p:sldId id="336" r:id="rId9"/>
    <p:sldId id="333" r:id="rId10"/>
    <p:sldId id="332" r:id="rId11"/>
    <p:sldId id="328" r:id="rId12"/>
    <p:sldId id="334" r:id="rId13"/>
    <p:sldId id="335" r:id="rId14"/>
    <p:sldId id="320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00"/>
    <a:srgbClr val="009CA8"/>
    <a:srgbClr val="F5F8FA"/>
    <a:srgbClr val="F23566"/>
    <a:srgbClr val="8E5B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0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3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0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8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CA74-B18F-4965-9712-5160A2CA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99AE8-1364-4CFB-8D57-4516334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DB35-D9AB-4DE7-8447-332474FE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94CC-38BE-4523-BB56-0034416A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A7EB1-6D98-4749-BA8D-AE98E07B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6C28-5770-4C74-A607-691DC9EF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45C69-5131-491C-BF7D-25385E95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9E15-DE2A-4865-918F-39579BEE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8938-F59D-449F-A658-266725E3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26EE-8A3A-45A9-A639-BF94AC2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C1F4-7428-4DC6-BB1D-0141D825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AA103-351F-43E7-A1D6-C5085E78C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7452-58C5-4314-BFFE-F357DE38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D4C1-A7A6-4365-87CE-AB8C0E3A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7A9D-CA3E-4956-8875-4F2B781A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3348-7AF8-43C6-B3F8-0130D3A9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E181-9F0B-42E1-BACA-C8CDB5157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996BF-F7C6-4804-AAB3-344DA8C1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3B806-7CF3-414E-9C10-B229D17A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00A57-5B49-4EDE-A79B-4FE56C8D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5309-691C-4C49-91D3-7E464EF8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B08D-75AD-4F72-BEFE-0863C808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19A9-5318-4DB9-8E6C-8EB10B24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7D3B4-EEE5-446B-891A-2B454BAD8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28E9-F7AF-4C33-8C4A-0B7821C3B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A2E6C-DA6B-4A3A-BF33-7B752C2A5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0AC81-2F3B-438A-AE54-D2708AB6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1208A-9205-428A-89C4-675B326E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E7210-4D78-4202-8431-091EE84F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37FB-A9DC-4295-BE9B-31413BD0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96754-0CC3-4FE1-8277-95AC8676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28B4B-9A50-432B-B587-080094F1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F212D-78FE-4939-A8A4-F2F3400B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8B2B1-7B95-45CD-A887-2A55F30F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B58AE-97F1-46A4-9F46-E2EA8D0C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81D44-9CC0-4217-A49F-C6C79157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CA5-ABBB-488F-BA16-A48CA563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88AF-3F1D-4027-88C9-299C9B13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ED594-3E08-48D6-BB77-8DF3A453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12340-7078-4FC9-9E07-A9786B7C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ADB21-06FA-4F50-ACF1-F443016D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14F3-B36B-4DA5-B010-6C535154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AB38-4016-444B-A742-BA6418F6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927D8-7251-4EE7-9F43-BB044B3EB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D51B1-BD32-4DC8-9E28-62D330969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4A1D1-995E-4132-83D5-B413EB13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80ED-55BD-4DFD-B341-833F7410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56A36-72E3-4C6C-B9FB-BC6A10FF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3B92-8967-4C3A-B5CF-7FBE9334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7AB78-115D-42CC-965C-53C88028C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C1D83-6517-4595-ACE1-0448EA5B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C237A-50E3-4625-B887-F0676823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8FB4-B27B-4F30-BB9B-2F5AC7B9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BC190-04B1-4C85-8AFC-11E64752C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98926-C57E-45EF-AA5F-D8CA46888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62D0-C2DC-4A7E-9809-EA0DFB90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0167-ECED-464F-B3F9-96F6E1FC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6B1C-A891-41B0-9A11-FC54CF79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96932-9C6A-4185-952E-915DEBB4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906F-6C74-47F0-9318-4561FB74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407F-2713-43F4-A79B-B3FF3FB24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2107-C386-4E40-AC0D-14A0C7BA1A9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D55D-D410-46D2-93C7-DD1D26183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75133-86FB-40E2-B552-0AA3BC14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2EBC-A982-4CA0-AD15-C3DBE8AB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44D7QfMoFKc&amp;t=5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s://www.facebook.com/finedu.gov.ge/videos/375168291790065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69" y="2080305"/>
            <a:ext cx="7054051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ფული, </a:t>
            </a:r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მომავალი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5782909"/>
            <a:ext cx="3058037" cy="1075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36" y="1853268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85" y="3563260"/>
            <a:ext cx="3779596" cy="25776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5" y="1510657"/>
            <a:ext cx="4614592" cy="32648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8" y="3217752"/>
            <a:ext cx="4206033" cy="28398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2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პირამიდა</a:t>
            </a:r>
            <a:endParaRPr lang="ka-GE" sz="3200" b="1" dirty="0"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769759" y="1412511"/>
            <a:ext cx="8643327" cy="116942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მარტივია პირადი ინფორმაციის დაცვა და საბანკო ბარათის მოფრთხილება?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28" y="2600037"/>
            <a:ext cx="5964790" cy="33656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23911" y="5721901"/>
            <a:ext cx="1335024" cy="487489"/>
          </a:xfrm>
          <a:prstGeom prst="roundRect">
            <a:avLst/>
          </a:prstGeom>
          <a:solidFill>
            <a:srgbClr val="F5F8FA"/>
          </a:solidFill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ვიდეო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8374" y="77898"/>
            <a:ext cx="113538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„დაიცავი</a:t>
            </a:r>
            <a:r>
              <a:rPr lang="ka-GE" sz="32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ფული, </a:t>
            </a:r>
            <a:r>
              <a:rPr lang="ka-GE" sz="32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32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მომავალი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“</a:t>
            </a:r>
            <a:endParaRPr lang="ka-GE" sz="3200" dirty="0"/>
          </a:p>
        </p:txBody>
      </p:sp>
    </p:spTree>
    <p:extLst>
      <p:ext uri="{BB962C8B-B14F-4D97-AF65-F5344CB8AC3E}">
        <p14:creationId xmlns:p14="http://schemas.microsoft.com/office/powerpoint/2010/main" val="26784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14301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52" y="805888"/>
            <a:ext cx="8151495" cy="1038906"/>
          </a:xfrm>
        </p:spPr>
        <p:txBody>
          <a:bodyPr>
            <a:normAutofit fontScale="90000"/>
          </a:bodyPr>
          <a:lstStyle/>
          <a:p>
            <a:pPr algn="l"/>
            <a:r>
              <a:rPr lang="ka-GE" sz="4400" b="1" dirty="0">
                <a:solidFill>
                  <a:srgbClr val="F5F8FA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მადლობა ყურადღებისთვის!</a:t>
            </a:r>
            <a:endParaRPr lang="en-US" sz="4400" b="1" dirty="0">
              <a:solidFill>
                <a:srgbClr val="F5F8FA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4" y="5846044"/>
            <a:ext cx="2465556" cy="866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1" y="1897061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7" y="6023179"/>
            <a:ext cx="1392817" cy="5125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CF2DA-D16C-4C3A-95E7-33D989BEB436}"/>
              </a:ext>
            </a:extLst>
          </p:cNvPr>
          <p:cNvSpPr txBox="1">
            <a:spLocks/>
          </p:cNvSpPr>
          <p:nvPr/>
        </p:nvSpPr>
        <p:spPr>
          <a:xfrm>
            <a:off x="1897067" y="4658979"/>
            <a:ext cx="8372464" cy="64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დაიცავი </a:t>
            </a:r>
            <a:r>
              <a:rPr kumimoji="0" lang="ka-GE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ფული, </a:t>
            </a:r>
            <a:r>
              <a:rPr lang="ka-GE" sz="3600" noProof="0" dirty="0" smtClean="0">
                <a:solidFill>
                  <a:srgbClr val="33333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დაიცავი 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მომავალი</a:t>
            </a:r>
            <a:endParaRPr kumimoji="0" lang="ka-GE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iraGO" panose="020B0503050000020004" pitchFamily="34" charset="0"/>
              <a:ea typeface="+mj-ea"/>
              <a:cs typeface="FiraGO" panose="020B0503050000020004" pitchFamily="34" charset="0"/>
            </a:endParaRPr>
          </a:p>
        </p:txBody>
      </p:sp>
      <p:pic>
        <p:nvPicPr>
          <p:cNvPr id="17" name="Graphic 16" descr="Winking face with no fill">
            <a:extLst>
              <a:ext uri="{FF2B5EF4-FFF2-40B4-BE49-F238E27FC236}">
                <a16:creationId xmlns:a16="http://schemas.microsoft.com/office/drawing/2014/main" id="{AC761313-8562-46EA-89F7-E7255E9E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68010" y="4584087"/>
            <a:ext cx="791029" cy="7910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BB030-798B-4346-ADB3-4FE5FB840035}"/>
              </a:ext>
            </a:extLst>
          </p:cNvPr>
          <p:cNvSpPr txBox="1"/>
          <p:nvPr/>
        </p:nvSpPr>
        <p:spPr>
          <a:xfrm>
            <a:off x="4400417" y="5292389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rPr>
              <a:t>www.finedu.gov.ge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არის </a:t>
            </a:r>
            <a:r>
              <a:rPr lang="ka-GE" sz="3200" b="1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განათლება?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5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59" y="1217574"/>
            <a:ext cx="5285241" cy="307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55774" y="4557431"/>
            <a:ext cx="5625905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3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„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მსაჯობს“ კომერციულ ბანკებსა და სხვა ფინანსურ ორგანიზაციებს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1245" y="4380894"/>
            <a:ext cx="4066114" cy="1812871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388374" y="1195117"/>
            <a:ext cx="5461407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1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 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რას საქმიანობს 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ეროვნული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ბანკი?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10418" y="2893471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უშვებს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ქართულ ფულს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90" y="3493494"/>
            <a:ext cx="3956567" cy="2828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21" y="1345079"/>
            <a:ext cx="3502679" cy="3719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1137776"/>
            <a:ext cx="4279798" cy="2492035"/>
          </a:xfrm>
          <a:prstGeom prst="rect">
            <a:avLst/>
          </a:prstGeom>
        </p:spPr>
      </p:pic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176" y="2950149"/>
            <a:ext cx="2412707" cy="8114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lvl="0" indent="0" algn="ctr">
              <a:buNone/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ანგარიშის გახსნა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54" y="243231"/>
            <a:ext cx="9610949" cy="755119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მომსახურების გაწევა შეუძლია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კომერციულ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ბანკს?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564545" y="3900275"/>
            <a:ext cx="2134756" cy="75498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დეპოზიტი/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ანაბარი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502530" y="5462431"/>
            <a:ext cx="1806332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სესხი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116788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გაცვლისა და გადახდის 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636"/>
          <a:stretch/>
        </p:blipFill>
        <p:spPr>
          <a:xfrm>
            <a:off x="5745192" y="1228302"/>
            <a:ext cx="6005710" cy="3209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5815" b="51466"/>
          <a:stretch/>
        </p:blipFill>
        <p:spPr>
          <a:xfrm>
            <a:off x="8748047" y="4438227"/>
            <a:ext cx="3047712" cy="15579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4443" y="0"/>
            <a:ext cx="10515600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ფუნქციები </a:t>
            </a:r>
            <a:r>
              <a:rPr lang="ka-GE" sz="3200" b="1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აქვს ფულს?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283326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ღირებულების საზომი და აღრიცხვის ერთეული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2" y="449864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დაგროვებისა და დაზოგვის 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192" y="4486311"/>
            <a:ext cx="3002855" cy="14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201010" y="794711"/>
            <a:ext cx="4086405" cy="98344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ბარტერი - საქონლის ერთმანეთში გაცვლა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cs typeface="Helvetica Neue LT GEO 65 Medium" panose="020B06040202020202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0656" y="1"/>
            <a:ext cx="10515600" cy="89743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საიდან </a:t>
            </a:r>
            <a:r>
              <a:rPr lang="ka-GE" sz="3200" b="1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მოდის </a:t>
            </a:r>
            <a:r>
              <a:rPr lang="ka-GE" sz="3200" b="1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ფული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6180" y="3715335"/>
            <a:ext cx="3890995" cy="72051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მონეტების მოჭრა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783018" y="2483014"/>
            <a:ext cx="4384153" cy="71245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ბანკნოტების დამზადება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815504" y="5294569"/>
            <a:ext cx="4384153" cy="71245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noProof="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საბანკო ბარათები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685" y="2700063"/>
            <a:ext cx="35433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40" y="532847"/>
            <a:ext cx="2857500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930" y="3544018"/>
            <a:ext cx="2667000" cy="1390650"/>
          </a:xfrm>
          <a:prstGeom prst="rect">
            <a:avLst/>
          </a:prstGeom>
          <a:ln w="19050">
            <a:solidFill>
              <a:srgbClr val="FF9D00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9119" y="4578441"/>
            <a:ext cx="2277290" cy="15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უნდა ვიცოდეთ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საბანკო ბარათზე?</a:t>
            </a: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2027221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იყენებთ საბანკო ბარათს?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3807343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 ინფორმაციაა დატანილი საბანკო ბარათზე?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596" y="1035319"/>
            <a:ext cx="2134967" cy="76593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ბანკის დასახელება</a:t>
            </a:r>
            <a:endParaRPr lang="ka-GE" b="1" dirty="0">
              <a:solidFill>
                <a:srgbClr val="8E5BB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8727" r="16675" b="39625"/>
          <a:stretch/>
        </p:blipFill>
        <p:spPr>
          <a:xfrm>
            <a:off x="8016992" y="1017474"/>
            <a:ext cx="4102953" cy="5483755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500180" y="1244119"/>
            <a:ext cx="6205391" cy="1101552"/>
          </a:xfrm>
          <a:prstGeom prst="arc">
            <a:avLst>
              <a:gd name="adj1" fmla="val 14680662"/>
              <a:gd name="adj2" fmla="val 2156303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6" name="Oval 15"/>
          <p:cNvSpPr/>
          <p:nvPr/>
        </p:nvSpPr>
        <p:spPr>
          <a:xfrm>
            <a:off x="5834673" y="2045457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ნომერი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509262" y="2440744"/>
            <a:ext cx="754350" cy="3948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374345" y="3125341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მოქმედების ვადა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37428" y="2740398"/>
            <a:ext cx="2025071" cy="6390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74345" y="4515192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მფლობელის სახელი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02876" y="3334250"/>
            <a:ext cx="940504" cy="1350766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316" y="5794024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E5BB4"/>
                </a:solidFill>
              </a:rPr>
              <a:t>CVV</a:t>
            </a:r>
            <a:r>
              <a:rPr lang="ka-GE" b="1" dirty="0" smtClean="0">
                <a:solidFill>
                  <a:srgbClr val="8E5BB4"/>
                </a:solidFill>
              </a:rPr>
              <a:t> კოდი</a:t>
            </a:r>
            <a:endParaRPr lang="ka-GE" b="1" dirty="0">
              <a:solidFill>
                <a:srgbClr val="8E5BB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8671" y="4685016"/>
            <a:ext cx="359596" cy="271515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723644" y="4993690"/>
            <a:ext cx="2165027" cy="8003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6" grpId="0" animBg="1"/>
      <p:bldP spid="24" grpId="0" animBg="1"/>
      <p:bldP spid="30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უსაფრთხოება</a:t>
            </a:r>
            <a:endParaRPr lang="ka-GE" sz="3200" b="1" dirty="0"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72" y="1679655"/>
            <a:ext cx="5029200" cy="13938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  <a:defRPr/>
            </a:pPr>
            <a:r>
              <a:rPr lang="ka-GE" dirty="0">
                <a:solidFill>
                  <a:srgbClr val="009CA8"/>
                </a:solidFill>
              </a:rPr>
              <a:t>როგორ შეუძლია </a:t>
            </a:r>
            <a:r>
              <a:rPr lang="ka-GE" dirty="0" smtClean="0">
                <a:solidFill>
                  <a:srgbClr val="009CA8"/>
                </a:solidFill>
              </a:rPr>
              <a:t>სხვა ადამიანს </a:t>
            </a:r>
            <a:r>
              <a:rPr lang="ka-GE" dirty="0">
                <a:solidFill>
                  <a:srgbClr val="009CA8"/>
                </a:solidFill>
              </a:rPr>
              <a:t>თქვენი ბარათის ინფორმაცია მოიპაროს?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8579" y="3334384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dirty="0">
                <a:solidFill>
                  <a:srgbClr val="009CA8"/>
                </a:solidFill>
                <a:latin typeface="+mj-lt"/>
              </a:rPr>
              <a:t>გსმენიათ თაღლითობის შემთხვევებზე?</a:t>
            </a:r>
            <a:endParaRPr lang="en-US" sz="28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71" y="1916581"/>
            <a:ext cx="5529149" cy="37207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0859" y="4781636"/>
            <a:ext cx="5913826" cy="11694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როგორ დავიცვათ საბანკო ბარათი და</a:t>
            </a:r>
            <a:r>
              <a:rPr kumimoji="0" lang="ka-GE" sz="280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ჩვენი პირადი მონაცემები</a:t>
            </a: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?</a:t>
            </a:r>
            <a:endParaRPr kumimoji="0" lang="ka-GE" sz="28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>
          <a:xfrm>
            <a:off x="452806" y="1028927"/>
            <a:ext cx="3256908" cy="406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070">
            <a:off x="7471253" y="5211924"/>
            <a:ext cx="1186709" cy="890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8"/>
          <a:stretch/>
        </p:blipFill>
        <p:spPr>
          <a:xfrm rot="706102">
            <a:off x="7376704" y="1040888"/>
            <a:ext cx="3443916" cy="4038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27756"/>
            <a:ext cx="10515600" cy="667148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ფიშინგი</a:t>
            </a:r>
            <a:endParaRPr lang="ka-GE" sz="3200" b="1" dirty="0"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15209"/>
          <a:stretch/>
        </p:blipFill>
        <p:spPr>
          <a:xfrm>
            <a:off x="4147490" y="894904"/>
            <a:ext cx="2845721" cy="4675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56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C03CE6BB-40C3-431F-8EEF-8F6D9D50CBC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215</Words>
  <Application>Microsoft Office PowerPoint</Application>
  <PresentationFormat>Widescreen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FiraGO</vt:lpstr>
      <vt:lpstr>Haettenschweiler</vt:lpstr>
      <vt:lpstr>Helvetica Neue LT GEO 65 Medium</vt:lpstr>
      <vt:lpstr>Sylfaen</vt:lpstr>
      <vt:lpstr>Sylfaen (Body)</vt:lpstr>
      <vt:lpstr>Office Theme</vt:lpstr>
      <vt:lpstr>1_Office Theme</vt:lpstr>
      <vt:lpstr>დაიცავი შენი ფული, დაიცავი შენი მომავალი</vt:lpstr>
      <vt:lpstr>PowerPoint Presentation</vt:lpstr>
      <vt:lpstr>PowerPoint Presentation</vt:lpstr>
      <vt:lpstr>რა მომსახურების გაწევა შეუძლია კომერციულ ბანკს?</vt:lpstr>
      <vt:lpstr>რა ფუნქციები აქვს ფულს? </vt:lpstr>
      <vt:lpstr>საიდან მოდის ფული? </vt:lpstr>
      <vt:lpstr>რა უნდა ვიცოდეთ საბანკო ბარათზე?</vt:lpstr>
      <vt:lpstr>ფინანსური უსაფრთხოება</vt:lpstr>
      <vt:lpstr>ფიშინგი</vt:lpstr>
      <vt:lpstr>ფინანსური პირამიდა</vt:lpstr>
      <vt:lpstr>„დაიცავი შენი ფული, დაიცავი შენი მომავალი“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Sophiko Mamniashvili</cp:lastModifiedBy>
  <cp:revision>151</cp:revision>
  <dcterms:created xsi:type="dcterms:W3CDTF">2023-03-14T21:26:28Z</dcterms:created>
  <dcterms:modified xsi:type="dcterms:W3CDTF">2024-03-18T08:23:06Z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87e23cc1-3b89-4a21-8821-fc8fdec71d01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